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46" r:id="rId2"/>
    <p:sldId id="445" r:id="rId3"/>
    <p:sldId id="318" r:id="rId4"/>
    <p:sldId id="448" r:id="rId5"/>
    <p:sldId id="457" r:id="rId6"/>
    <p:sldId id="460" r:id="rId7"/>
    <p:sldId id="458" r:id="rId8"/>
    <p:sldId id="449" r:id="rId9"/>
    <p:sldId id="454" r:id="rId10"/>
    <p:sldId id="455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>
      <p:cViewPr varScale="1">
        <p:scale>
          <a:sx n="76" d="100"/>
          <a:sy n="76" d="100"/>
        </p:scale>
        <p:origin x="1123" y="67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6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68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44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2D0222-BD0B-48D3-55CB-910105DC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F27F712-8600-F7C8-6A49-1940247FB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DD4146-5A23-8146-8280-CF1F784C9313}"/>
              </a:ext>
            </a:extLst>
          </p:cNvPr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94B052-EA19-04B2-8166-736E1E621A20}"/>
              </a:ext>
            </a:extLst>
          </p:cNvPr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94926E0-F32A-83DC-5324-592DE3EECE67}"/>
              </a:ext>
            </a:extLst>
          </p:cNvPr>
          <p:cNvSpPr/>
          <p:nvPr/>
        </p:nvSpPr>
        <p:spPr>
          <a:xfrm>
            <a:off x="99060" y="128403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General Debiasing for Graph-based Collaborative Filtering via Adversarial Graph Dropout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C82990-4BEC-4530-C23B-0F54446F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F2B81E2-D5C6-AF4F-9702-3E2A39D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7696FC-E5AE-ACBE-DEDA-63F5CF0FD8DF}"/>
              </a:ext>
            </a:extLst>
          </p:cNvPr>
          <p:cNvSpPr/>
          <p:nvPr/>
        </p:nvSpPr>
        <p:spPr>
          <a:xfrm>
            <a:off x="464407" y="5246673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WWW-2024)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08FD86-567A-9C80-5C21-A37C760F7DAC}"/>
              </a:ext>
            </a:extLst>
          </p:cNvPr>
          <p:cNvSpPr txBox="1"/>
          <p:nvPr/>
        </p:nvSpPr>
        <p:spPr>
          <a:xfrm>
            <a:off x="7768381" y="600774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F37397-5406-CA80-F7EB-C689B4AF3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>
            <a:extLst>
              <a:ext uri="{FF2B5EF4-FFF2-40B4-BE49-F238E27FC236}">
                <a16:creationId xmlns:a16="http://schemas.microsoft.com/office/drawing/2014/main" id="{EC3886A5-3259-2218-44A9-16F8164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>
            <a:extLst>
              <a:ext uri="{FF2B5EF4-FFF2-40B4-BE49-F238E27FC236}">
                <a16:creationId xmlns:a16="http://schemas.microsoft.com/office/drawing/2014/main" id="{55FC9FD0-2C34-302B-9B7E-AB3CDAB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>
            <a:extLst>
              <a:ext uri="{FF2B5EF4-FFF2-40B4-BE49-F238E27FC236}">
                <a16:creationId xmlns:a16="http://schemas.microsoft.com/office/drawing/2014/main" id="{1D1F4F44-DD3C-C9A6-B60A-0BBCC887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36AD05-470D-6D3A-77AF-20F6196D0558}"/>
              </a:ext>
            </a:extLst>
          </p:cNvPr>
          <p:cNvSpPr txBox="1"/>
          <p:nvPr/>
        </p:nvSpPr>
        <p:spPr>
          <a:xfrm>
            <a:off x="4231990" y="4886744"/>
            <a:ext cx="53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https://github.com/Arthurma71/AdvDrop.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0D4D63-666C-920E-08E1-8FF3F3F26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54" y="2626025"/>
            <a:ext cx="10118891" cy="21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E61586-0A2E-6105-A1E2-8E3257D9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6" y="2126269"/>
            <a:ext cx="4656223" cy="29872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69B393-C29D-79FA-2D85-DB06E269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91" y="1218365"/>
            <a:ext cx="5498412" cy="5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658BC85-8AAB-1C8E-7EFD-B8BCDC50C484}"/>
              </a:ext>
            </a:extLst>
          </p:cNvPr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5F3875F-267A-893F-937F-01244FDF3C36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D655F86-445C-5ED3-1A58-EFBA6EB7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78CC8799-5D47-F436-E712-8CCB4EF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E8E5E237-29EC-F455-F433-C94AE7FAB99B}"/>
              </a:ext>
            </a:extLst>
          </p:cNvPr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7A6900-3555-39AA-C8DE-15DECE33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696D6D-3852-25D1-87F5-7752C898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6A65D6EA-6B63-975C-823F-6664EA2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æ¥çæºå¾å">
            <a:extLst>
              <a:ext uri="{FF2B5EF4-FFF2-40B4-BE49-F238E27FC236}">
                <a16:creationId xmlns:a16="http://schemas.microsoft.com/office/drawing/2014/main" id="{9C4E5BF2-1D9C-D0A2-8105-E0DCBB6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4BA17AFA-A8A5-F5A2-9FA8-204EE2C0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A9092-C477-91F9-0CA4-56BD587ADE56}"/>
              </a:ext>
            </a:extLst>
          </p:cNvPr>
          <p:cNvSpPr txBox="1"/>
          <p:nvPr/>
        </p:nvSpPr>
        <p:spPr>
          <a:xfrm>
            <a:off x="2855127" y="5297294"/>
            <a:ext cx="6811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 user’s interactions with items can be driven by both </a:t>
            </a:r>
            <a:r>
              <a:rPr lang="zh-CN" altLang="en-US" dirty="0">
                <a:solidFill>
                  <a:srgbClr val="FF0000"/>
                </a:solidFill>
              </a:rPr>
              <a:t>unbiased true interest </a:t>
            </a:r>
            <a:r>
              <a:rPr lang="zh-CN" altLang="en-US" dirty="0"/>
              <a:t>and various </a:t>
            </a:r>
            <a:r>
              <a:rPr lang="zh-CN" altLang="en-US" dirty="0">
                <a:solidFill>
                  <a:srgbClr val="FF0000"/>
                </a:solidFill>
              </a:rPr>
              <a:t>biased factors </a:t>
            </a:r>
            <a:r>
              <a:rPr lang="zh-CN" altLang="en-US" dirty="0"/>
              <a:t>like item popularity or exposure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EFCC0-EB15-8989-F05F-FE500DA3F445}"/>
              </a:ext>
            </a:extLst>
          </p:cNvPr>
          <p:cNvSpPr txBox="1"/>
          <p:nvPr/>
        </p:nvSpPr>
        <p:spPr>
          <a:xfrm>
            <a:off x="2855127" y="6065284"/>
            <a:ext cx="6811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current aggregation approach c</a:t>
            </a:r>
            <a:r>
              <a:rPr lang="zh-CN" altLang="en-US" dirty="0"/>
              <a:t>ombines both biased and unbiased,</a:t>
            </a:r>
            <a:r>
              <a:rPr lang="en-US" altLang="zh-CN" dirty="0"/>
              <a:t> learning distorted views of users/items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2A8B53-9AD6-C383-7432-FCAC2C35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77" y="832025"/>
            <a:ext cx="9927845" cy="4404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5FE250-AED7-D48D-3145-A5F81CC0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83287"/>
            <a:ext cx="2926334" cy="4801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DAEE16-79A1-ECDB-4779-945891B7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3" y="6048592"/>
            <a:ext cx="3124471" cy="358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3D6F5D-B7E1-029A-A5B6-64B5AD9A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40" y="5296811"/>
            <a:ext cx="4176122" cy="350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3A183B-E760-83FE-29D6-0FFA0E5E8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1" y="5781260"/>
            <a:ext cx="3635055" cy="289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071CB7-BC9E-8988-14F0-5D67E7A88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631" y="6205387"/>
            <a:ext cx="3147333" cy="2743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2B2DBB-B7A9-8DD8-0A0A-4A06E5F22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414" y="5494948"/>
            <a:ext cx="2972058" cy="3048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DDA8E3-027C-20CA-2B05-C766933C6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6071" y="6014298"/>
            <a:ext cx="3520745" cy="4267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E5BEA6-8EEF-F0BB-70EC-ADAB958D8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901"/>
          <a:stretch/>
        </p:blipFill>
        <p:spPr>
          <a:xfrm>
            <a:off x="986347" y="716900"/>
            <a:ext cx="10219306" cy="38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89D299-3AC6-EDFC-C6B6-F3A051E6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08" y="5181381"/>
            <a:ext cx="2918713" cy="327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7BE4CB-201E-E315-2C4B-F0398461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208" y="5904859"/>
            <a:ext cx="2964437" cy="4724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0E95E9-E5F1-518C-29A9-58A74DC4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701" y="4990864"/>
            <a:ext cx="4092295" cy="70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B21727-53B7-7B28-E1DA-1747F2584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371" y="5904859"/>
            <a:ext cx="3314987" cy="5867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98CD9D-9A33-1B15-370A-E87C26956D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901"/>
          <a:stretch/>
        </p:blipFill>
        <p:spPr>
          <a:xfrm>
            <a:off x="986347" y="716900"/>
            <a:ext cx="10219306" cy="38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8381-AF26-F683-EBB8-2F104169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593826DD-3456-7D6B-08C2-E78C705D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4EACE84-84E4-3668-BC7E-F29C4077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21" y="5261421"/>
            <a:ext cx="4016088" cy="10135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EA0AF8-F29E-8275-7549-51E6808C1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566" y="5392049"/>
            <a:ext cx="4237087" cy="2972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3400C2-0805-2469-2D4C-723AEF08F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728" y="5886315"/>
            <a:ext cx="3124471" cy="3886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8948306-365C-F2BB-A0A3-65DC66ADD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01"/>
          <a:stretch/>
        </p:blipFill>
        <p:spPr>
          <a:xfrm>
            <a:off x="986347" y="716900"/>
            <a:ext cx="10219306" cy="38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EA7337-890C-26BE-DE6C-FF838938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33" y="5194141"/>
            <a:ext cx="4275190" cy="312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EF760F-8976-6864-A9E8-9AD9393B1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01"/>
          <a:stretch/>
        </p:blipFill>
        <p:spPr>
          <a:xfrm>
            <a:off x="986347" y="716900"/>
            <a:ext cx="10219306" cy="3895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879B75-1981-F1F2-90B1-A02BC4F7B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61" y="5790550"/>
            <a:ext cx="2758679" cy="350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DC7FAC-FB95-B15C-18DF-322355851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28" y="5194141"/>
            <a:ext cx="3330229" cy="3962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0D9FAA-FB84-107F-0015-FC4F610B3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538" y="5836274"/>
            <a:ext cx="3215919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B8EA521-DA35-3B64-87AB-06B04BA9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8" y="3637503"/>
            <a:ext cx="11168211" cy="27214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61828DC-B440-AF46-F25C-22FF79DAC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246" y="1316335"/>
            <a:ext cx="5858646" cy="17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CD2C10-9246-88FA-B370-3496B2B0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02" y="995195"/>
            <a:ext cx="7780694" cy="2194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45915F-7AAC-D82B-96B5-E07079234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7" y="3933972"/>
            <a:ext cx="5082980" cy="20423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F9C912-90F4-3860-0387-331EAEFE4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307" y="4234989"/>
            <a:ext cx="5721479" cy="17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92</Words>
  <Application>Microsoft Office PowerPoint</Application>
  <PresentationFormat>宽屏</PresentationFormat>
  <Paragraphs>27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轲 甘</cp:lastModifiedBy>
  <cp:revision>1518</cp:revision>
  <dcterms:created xsi:type="dcterms:W3CDTF">2021-09-26T06:57:09Z</dcterms:created>
  <dcterms:modified xsi:type="dcterms:W3CDTF">2024-03-03T06:10:22Z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